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0"/>
  </p:notesMasterIdLst>
  <p:sldIdLst>
    <p:sldId id="257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7" r:id="rId17"/>
    <p:sldId id="298" r:id="rId18"/>
    <p:sldId id="30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37CE34-1064-4708-A34F-1D700AE95A19}" type="datetimeFigureOut">
              <a:rPr lang="en-US" smtClean="0"/>
              <a:pPr/>
              <a:t>1/13/2020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AF0B2B-5B5A-4ED9-A8C4-1235C35EE9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7E9FFC-0453-4851-B8E7-5F8C5E5F2D02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C96266-3BB0-4B0D-88D5-6C986D9EC349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A985E6-C97C-40C6-A3F7-C0154D2A994E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49CE2D-7166-410F-A0CE-DF89DC97649D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A16B2D-38C3-4C95-905A-7E10BEAB4668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ED5A02-9A79-4B8D-A7BA-DEE73E5A2A0A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7A446A-400D-42AA-885C-C01C3865E52C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88A8AE-C930-4026-8150-AA9E8A937C17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BB743D-D03B-4E1A-9638-7D6EA7340C9A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C29F3F-AB87-4F43-926F-1513DAF99EAF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78C757-AD3A-44F1-94FD-2A6D877BE103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44EF75-25B5-4C1C-856B-7138A672FD87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257874-A68B-41A7-AB2A-83D2A6B105F1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903B40-D689-4C39-AD33-37C939223EB5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BDDA06-6852-4DAF-ABB6-974E67F12894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BA5C12-C1CF-4325-ACC1-8A0A037E53B1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564887-0CE8-40B2-8DD4-8E6DAC21CF06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135-4296-4CE5-97C5-2AB7136FAEB8}" type="datetimeFigureOut">
              <a:rPr lang="en-US" smtClean="0"/>
              <a:pPr/>
              <a:t>1/13/2020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66B96-BCBA-4C9D-B51E-7DF5590C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135-4296-4CE5-97C5-2AB7136FAEB8}" type="datetimeFigureOut">
              <a:rPr lang="en-US" smtClean="0"/>
              <a:pPr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66B96-BCBA-4C9D-B51E-7DF5590C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135-4296-4CE5-97C5-2AB7136FAEB8}" type="datetimeFigureOut">
              <a:rPr lang="en-US" smtClean="0"/>
              <a:pPr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66B96-BCBA-4C9D-B51E-7DF5590C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135-4296-4CE5-97C5-2AB7136FAEB8}" type="datetimeFigureOut">
              <a:rPr lang="en-US" smtClean="0"/>
              <a:pPr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66B96-BCBA-4C9D-B51E-7DF5590C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135-4296-4CE5-97C5-2AB7136FAEB8}" type="datetimeFigureOut">
              <a:rPr lang="en-US" smtClean="0"/>
              <a:pPr/>
              <a:t>1/13/2020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66B96-BCBA-4C9D-B51E-7DF5590C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135-4296-4CE5-97C5-2AB7136FAEB8}" type="datetimeFigureOut">
              <a:rPr lang="en-US" smtClean="0"/>
              <a:pPr/>
              <a:t>1/13/2020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66B96-BCBA-4C9D-B51E-7DF5590C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135-4296-4CE5-97C5-2AB7136FAEB8}" type="datetimeFigureOut">
              <a:rPr lang="en-US" smtClean="0"/>
              <a:pPr/>
              <a:t>1/13/2020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66B96-BCBA-4C9D-B51E-7DF5590C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135-4296-4CE5-97C5-2AB7136FAEB8}" type="datetimeFigureOut">
              <a:rPr lang="en-US" smtClean="0"/>
              <a:pPr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66B96-BCBA-4C9D-B51E-7DF5590C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135-4296-4CE5-97C5-2AB7136FAEB8}" type="datetimeFigureOut">
              <a:rPr lang="en-US" smtClean="0"/>
              <a:pPr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C566B96-BCBA-4C9D-B51E-7DF5590CED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135-4296-4CE5-97C5-2AB7136FAEB8}" type="datetimeFigureOut">
              <a:rPr lang="en-US" smtClean="0"/>
              <a:pPr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66B96-BCBA-4C9D-B51E-7DF5590C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135-4296-4CE5-97C5-2AB7136FAEB8}" type="datetimeFigureOut">
              <a:rPr lang="en-US" smtClean="0"/>
              <a:pPr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66B96-BCBA-4C9D-B51E-7DF5590C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9905135-4296-4CE5-97C5-2AB7136FAEB8}" type="datetimeFigureOut">
              <a:rPr lang="en-US" smtClean="0"/>
              <a:pPr/>
              <a:t>1/13/2020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566B96-BCBA-4C9D-B51E-7DF5590CED9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914400"/>
            <a:ext cx="6694170" cy="1447800"/>
          </a:xfrm>
        </p:spPr>
        <p:txBody>
          <a:bodyPr>
            <a:noAutofit/>
          </a:bodyPr>
          <a:lstStyle/>
          <a:p>
            <a:pPr marL="484632" fontAlgn="auto">
              <a:spcAft>
                <a:spcPts val="0"/>
              </a:spcAft>
              <a:defRPr/>
            </a:pPr>
            <a:r>
              <a:rPr sz="800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sz="800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sz="800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sz="800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sz="800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sz="800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sz="800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sz="800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sz="8000" smtClean="0">
                <a:solidFill>
                  <a:schemeClr val="tx2">
                    <a:satMod val="130000"/>
                  </a:schemeClr>
                </a:solidFill>
              </a:rPr>
              <a:t>Basics of </a:t>
            </a:r>
            <a:br>
              <a:rPr sz="800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sz="8000" smtClean="0">
                <a:solidFill>
                  <a:schemeClr val="tx2">
                    <a:satMod val="130000"/>
                  </a:schemeClr>
                </a:solidFill>
              </a:rPr>
              <a:t>Web Design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90600" y="4267200"/>
            <a:ext cx="6480048" cy="1752600"/>
          </a:xfrm>
        </p:spPr>
        <p:txBody>
          <a:bodyPr/>
          <a:lstStyle/>
          <a:p>
            <a:r>
              <a:rPr lang="en-US" dirty="0" smtClean="0"/>
              <a:t>PRESENTED BY : Mrs. </a:t>
            </a:r>
            <a:r>
              <a:rPr lang="en-US" smtClean="0"/>
              <a:t>KAVITA</a:t>
            </a:r>
            <a:endParaRPr lang="en-US" dirty="0"/>
          </a:p>
        </p:txBody>
      </p:sp>
      <p:sp>
        <p:nvSpPr>
          <p:cNvPr id="819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84ABC6CA-C3AC-4A4C-83E4-4CA96E6CB2C4}" type="slidenum">
              <a:rPr lang="en-US" sz="1300">
                <a:solidFill>
                  <a:srgbClr val="FFFFFF"/>
                </a:solidFill>
              </a:rPr>
              <a:pPr/>
              <a:t>1</a:t>
            </a:fld>
            <a:endParaRPr lang="en-US" sz="13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152400"/>
            <a:ext cx="7305675" cy="762000"/>
          </a:xfrm>
        </p:spPr>
        <p:txBody>
          <a:bodyPr>
            <a:normAutofit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satMod val="130000"/>
                  </a:schemeClr>
                </a:solidFill>
              </a:rPr>
              <a:t>Learning Outcomes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8229600" cy="5181600"/>
          </a:xfrm>
        </p:spPr>
        <p:txBody>
          <a:bodyPr>
            <a:normAutofit fontScale="70000" lnSpcReduction="20000"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300" dirty="0" smtClean="0"/>
              <a:t>Describe the evolution of the Internet and the Web</a:t>
            </a:r>
            <a:endParaRPr lang="en-US" sz="3600" dirty="0" smtClean="0"/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300" dirty="0" smtClean="0"/>
              <a:t>Explain the need for web standards</a:t>
            </a:r>
            <a:endParaRPr lang="en-US" sz="3600" dirty="0" smtClean="0"/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300" dirty="0" smtClean="0"/>
              <a:t>Describe universal design</a:t>
            </a:r>
            <a:endParaRPr lang="en-US" sz="3600" dirty="0" smtClean="0"/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300" dirty="0" smtClean="0"/>
              <a:t>Identify benefits of accessible web design</a:t>
            </a:r>
            <a:endParaRPr lang="en-US" sz="3600" dirty="0" smtClean="0"/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300" dirty="0" smtClean="0"/>
              <a:t>Identify reliable resources of information on the Web</a:t>
            </a:r>
            <a:endParaRPr lang="en-US" sz="3600" dirty="0" smtClean="0"/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300" dirty="0" smtClean="0"/>
              <a:t>Identify ethical use of the Web</a:t>
            </a:r>
            <a:endParaRPr lang="en-US" sz="3600" dirty="0" smtClean="0"/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300" dirty="0" smtClean="0"/>
              <a:t>Describe the purpose of web browsers and web servers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300" dirty="0" smtClean="0"/>
              <a:t>Identify Internet protocols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300" dirty="0" smtClean="0"/>
              <a:t>Define URIs and domain names</a:t>
            </a:r>
            <a:endParaRPr lang="en-US" sz="3600" dirty="0" smtClean="0"/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300" dirty="0" smtClean="0"/>
              <a:t>Describe XHTML and HTML</a:t>
            </a:r>
            <a:endParaRPr lang="en-US" sz="3600" dirty="0" smtClean="0"/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300" dirty="0" smtClean="0"/>
              <a:t>Create your first web page</a:t>
            </a:r>
            <a:endParaRPr lang="en-US" sz="3600" dirty="0" smtClean="0"/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300" dirty="0" smtClean="0"/>
              <a:t>Use the body, head, title and meta elements</a:t>
            </a:r>
            <a:endParaRPr lang="en-US" sz="3600" dirty="0" smtClean="0"/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300" dirty="0" smtClean="0"/>
              <a:t>Name, save, and test a web page</a:t>
            </a:r>
            <a:endParaRPr lang="en-US" sz="3600" dirty="0" smtClean="0"/>
          </a:p>
          <a:p>
            <a:pPr marL="822960" lvl="1" indent="-27432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C65B230D-BBE8-4C13-9A51-EB584B8696F2}" type="slidenum">
              <a:rPr lang="en-US" sz="1200">
                <a:solidFill>
                  <a:schemeClr val="tx1"/>
                </a:solidFill>
              </a:rPr>
              <a:pPr/>
              <a:t>2</a:t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The Evolution of the Internet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Internet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/>
              <a:t>Inter</a:t>
            </a:r>
            <a:r>
              <a:rPr lang="en-US" sz="2400" dirty="0" smtClean="0"/>
              <a:t>connected </a:t>
            </a:r>
            <a:r>
              <a:rPr lang="en-US" sz="2400" b="1" dirty="0" smtClean="0"/>
              <a:t>net</a:t>
            </a:r>
            <a:r>
              <a:rPr lang="en-US" sz="2400" dirty="0" smtClean="0"/>
              <a:t>work of computer networks</a:t>
            </a:r>
          </a:p>
          <a:p>
            <a:pPr lvl="1">
              <a:lnSpc>
                <a:spcPct val="90000"/>
              </a:lnSpc>
            </a:pPr>
            <a:r>
              <a:rPr lang="en-US" sz="2400" dirty="0" err="1" smtClean="0"/>
              <a:t>ARPAnet</a:t>
            </a:r>
            <a:endParaRPr lang="en-US" sz="2400" dirty="0" smtClean="0"/>
          </a:p>
          <a:p>
            <a:pPr lvl="2">
              <a:lnSpc>
                <a:spcPct val="90000"/>
              </a:lnSpc>
            </a:pPr>
            <a:r>
              <a:rPr lang="en-US" sz="2000" dirty="0" smtClean="0"/>
              <a:t>Advanced Research Project Agency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1969 – four computers connected	</a:t>
            </a:r>
          </a:p>
          <a:p>
            <a:pPr lvl="1">
              <a:lnSpc>
                <a:spcPct val="90000"/>
              </a:lnSpc>
            </a:pPr>
            <a:r>
              <a:rPr lang="en-US" sz="2400" dirty="0" err="1" smtClean="0"/>
              <a:t>NSFnet</a:t>
            </a:r>
            <a:endParaRPr lang="en-US" sz="2400" dirty="0" smtClean="0"/>
          </a:p>
          <a:p>
            <a:pPr lvl="2">
              <a:lnSpc>
                <a:spcPct val="90000"/>
              </a:lnSpc>
            </a:pPr>
            <a:r>
              <a:rPr lang="en-US" sz="2000" dirty="0" smtClean="0"/>
              <a:t>National Science Foundation</a:t>
            </a:r>
            <a:br>
              <a:rPr lang="en-US" sz="2000" dirty="0" smtClean="0"/>
            </a:br>
            <a:endParaRPr lang="en-US" sz="20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Use of the Internet was originally limited to government, research and academic use</a:t>
            </a:r>
            <a:br>
              <a:rPr lang="en-US" sz="2400" dirty="0" smtClean="0"/>
            </a:b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1991 Commercial ban lifted</a:t>
            </a:r>
          </a:p>
        </p:txBody>
      </p:sp>
      <p:sp>
        <p:nvSpPr>
          <p:cNvPr id="1024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3F34ACF-5C12-4858-9711-108D8E48B203}" type="slidenum">
              <a:rPr lang="en-US" sz="1200">
                <a:solidFill>
                  <a:schemeClr val="tx1"/>
                </a:solidFill>
              </a:rPr>
              <a:pPr/>
              <a:t>3</a:t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The World Wide Web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6513" indent="0">
              <a:buFont typeface="Wingdings 2" pitchFamily="18" charset="2"/>
              <a:buNone/>
            </a:pPr>
            <a:r>
              <a:rPr lang="en-US" smtClean="0"/>
              <a:t>The graphical user interface to information stored on some of the computers connected to the Internet.</a:t>
            </a:r>
          </a:p>
        </p:txBody>
      </p:sp>
      <p:sp>
        <p:nvSpPr>
          <p:cNvPr id="1331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14839A5-A156-4C49-954E-A3EAAA3908BD}" type="slidenum">
              <a:rPr lang="en-US" sz="1200">
                <a:solidFill>
                  <a:schemeClr val="tx1"/>
                </a:solidFill>
              </a:rPr>
              <a:pPr/>
              <a:t>4</a:t>
            </a:fld>
            <a:endParaRPr lang="en-US" sz="1200">
              <a:solidFill>
                <a:schemeClr val="tx1"/>
              </a:solidFill>
            </a:endParaRPr>
          </a:p>
        </p:txBody>
      </p:sp>
      <p:pic>
        <p:nvPicPr>
          <p:cNvPr id="13317" name="Picture 7" descr="C:\Users\DrMorris\AppData\Local\Microsoft\Windows\Temporary Internet Files\Content.IE5\RS65XFFE\MC900436321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3352800"/>
            <a:ext cx="3090863" cy="309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Web Standards </a:t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and the W3C Consortium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038600"/>
          </a:xfrm>
        </p:spPr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/>
          </a:p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3500" dirty="0" smtClean="0"/>
              <a:t>W3C – World Wide Web Consortium</a:t>
            </a:r>
          </a:p>
          <a:p>
            <a:pPr marL="859536" lvl="1" indent="-45720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cs typeface="Times New Roman" pitchFamily="18" charset="0"/>
              </a:rPr>
              <a:t>Develops recommendations and prototype technologies related to the Web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 smtClean="0"/>
          </a:p>
          <a:p>
            <a:pPr marL="859536" lvl="1" indent="-45720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cs typeface="Times New Roman" pitchFamily="18" charset="0"/>
              </a:rPr>
              <a:t> Produces specifications, called Recommendations, in an effort to standardize web technologies</a:t>
            </a:r>
            <a:br>
              <a:rPr lang="en-US" dirty="0" smtClean="0">
                <a:cs typeface="Times New Roman" pitchFamily="18" charset="0"/>
              </a:rPr>
            </a:br>
            <a:endParaRPr lang="en-US" dirty="0" smtClean="0">
              <a:cs typeface="Times New Roman" pitchFamily="18" charset="0"/>
            </a:endParaRPr>
          </a:p>
          <a:p>
            <a:pPr marL="859536" lvl="1" indent="-457200" fontAlgn="auto">
              <a:spcAft>
                <a:spcPts val="0"/>
              </a:spcAft>
              <a:buNone/>
              <a:defRPr/>
            </a:pPr>
            <a:endParaRPr lang="en-US" sz="3200" dirty="0" smtClean="0">
              <a:cs typeface="Times New Roman" pitchFamily="18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en-US" sz="3600" dirty="0" smtClean="0"/>
          </a:p>
        </p:txBody>
      </p:sp>
      <p:sp>
        <p:nvSpPr>
          <p:cNvPr id="1434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73802A60-F535-4218-9FF2-D855A0B6083D}" type="slidenum">
              <a:rPr lang="en-US" sz="1200">
                <a:solidFill>
                  <a:schemeClr val="tx1"/>
                </a:solidFill>
              </a:rPr>
              <a:pPr/>
              <a:t>5</a:t>
            </a:fld>
            <a:endParaRPr lang="en-US" sz="1200">
              <a:solidFill>
                <a:schemeClr val="tx1"/>
              </a:solidFill>
            </a:endParaRPr>
          </a:p>
        </p:txBody>
      </p:sp>
      <p:pic>
        <p:nvPicPr>
          <p:cNvPr id="14341" name="Picture 4" descr="w3c_home_nb-v.ep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81000"/>
            <a:ext cx="12319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>
            <a:normAutofit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Network Overview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4800600"/>
            <a:ext cx="8153400" cy="1447800"/>
          </a:xfrm>
        </p:spPr>
        <p:txBody>
          <a:bodyPr/>
          <a:lstStyle/>
          <a:p>
            <a:pPr indent="0">
              <a:buFont typeface="Wingdings 2" pitchFamily="18" charset="2"/>
              <a:buNone/>
            </a:pPr>
            <a:r>
              <a:rPr lang="en-US" sz="2400" b="1" smtClean="0"/>
              <a:t>Network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en-US" sz="2400" smtClean="0">
                <a:cs typeface="Times New Roman" pitchFamily="18" charset="0"/>
              </a:rPr>
              <a:t>two or more computers connected together for the purpose of communicating and sharing resources</a:t>
            </a:r>
            <a:r>
              <a:rPr lang="en-US" sz="2400" smtClean="0"/>
              <a:t> </a:t>
            </a:r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8187154B-D836-4828-B399-8E3EDB0A9273}" type="slidenum">
              <a:rPr lang="en-US" sz="1200">
                <a:solidFill>
                  <a:schemeClr val="tx1"/>
                </a:solidFill>
              </a:rPr>
              <a:pPr/>
              <a:t>6</a:t>
            </a:fld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424113" y="21193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9462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75" y="1487488"/>
            <a:ext cx="90678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The Client/Server Model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566150" cy="4191000"/>
          </a:xfrm>
        </p:spPr>
        <p:txBody>
          <a:bodyPr/>
          <a:lstStyle/>
          <a:p>
            <a:r>
              <a:rPr lang="en-US" sz="2800" smtClean="0">
                <a:cs typeface="Arial" pitchFamily="34" charset="0"/>
              </a:rPr>
              <a:t>Client/Server can describe a relationship between two computer programs – the "</a:t>
            </a:r>
            <a:r>
              <a:rPr lang="en-US" sz="2800" b="1" smtClean="0">
                <a:cs typeface="Arial" pitchFamily="34" charset="0"/>
              </a:rPr>
              <a:t>client</a:t>
            </a:r>
            <a:r>
              <a:rPr lang="en-US" sz="2800" smtClean="0">
                <a:cs typeface="Arial" pitchFamily="34" charset="0"/>
              </a:rPr>
              <a:t>" and the "</a:t>
            </a:r>
            <a:r>
              <a:rPr lang="en-US" sz="2800" b="1" smtClean="0">
                <a:cs typeface="Arial" pitchFamily="34" charset="0"/>
              </a:rPr>
              <a:t>server</a:t>
            </a:r>
            <a:r>
              <a:rPr lang="en-US" sz="2800" smtClean="0">
                <a:cs typeface="Arial" pitchFamily="34" charset="0"/>
              </a:rPr>
              <a:t>". </a:t>
            </a:r>
          </a:p>
          <a:p>
            <a:r>
              <a:rPr lang="en-US" sz="2800" smtClean="0">
                <a:cs typeface="Times New Roman" pitchFamily="18" charset="0"/>
              </a:rPr>
              <a:t>Client</a:t>
            </a:r>
          </a:p>
          <a:p>
            <a:pPr lvl="1"/>
            <a:r>
              <a:rPr lang="en-US" sz="2400" smtClean="0">
                <a:cs typeface="Times New Roman" pitchFamily="18" charset="0"/>
              </a:rPr>
              <a:t>requests some type of service (such as a file or database access) from the server. </a:t>
            </a:r>
          </a:p>
          <a:p>
            <a:r>
              <a:rPr lang="en-US" sz="2800" smtClean="0">
                <a:cs typeface="Times New Roman" pitchFamily="18" charset="0"/>
              </a:rPr>
              <a:t>Server</a:t>
            </a:r>
          </a:p>
          <a:p>
            <a:pPr lvl="1"/>
            <a:r>
              <a:rPr lang="en-US" sz="2400" smtClean="0">
                <a:cs typeface="Times New Roman" pitchFamily="18" charset="0"/>
              </a:rPr>
              <a:t>fulfills the request and transmits the results to the client over a network</a:t>
            </a:r>
          </a:p>
        </p:txBody>
      </p:sp>
      <p:sp>
        <p:nvSpPr>
          <p:cNvPr id="2048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01D6D9B6-042E-40CA-8308-F291D2417AF3}" type="slidenum">
              <a:rPr lang="en-US" sz="1200">
                <a:solidFill>
                  <a:schemeClr val="tx1"/>
                </a:solidFill>
              </a:rPr>
              <a:pPr/>
              <a:t>7</a:t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The Client/Server Model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566150" cy="4191000"/>
          </a:xfrm>
        </p:spPr>
        <p:txBody>
          <a:bodyPr/>
          <a:lstStyle/>
          <a:p>
            <a:r>
              <a:rPr lang="en-US" smtClean="0"/>
              <a:t>The Internet </a:t>
            </a:r>
            <a:br>
              <a:rPr lang="en-US" smtClean="0"/>
            </a:br>
            <a:r>
              <a:rPr lang="en-US" smtClean="0"/>
              <a:t>Client/Server Model</a:t>
            </a:r>
          </a:p>
          <a:p>
            <a:pPr lvl="1"/>
            <a:r>
              <a:rPr lang="en-US" smtClean="0"/>
              <a:t>Client: Web Browser</a:t>
            </a:r>
          </a:p>
          <a:p>
            <a:pPr lvl="1"/>
            <a:r>
              <a:rPr lang="en-US" smtClean="0"/>
              <a:t>Server: Web Server</a:t>
            </a:r>
            <a:r>
              <a:rPr lang="en-US" smtClean="0">
                <a:cs typeface="Times New Roman" pitchFamily="18" charset="0"/>
              </a:rPr>
              <a:t> </a:t>
            </a:r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8061AF4B-B464-4929-A303-5C5331E9A9DD}" type="slidenum">
              <a:rPr lang="en-US" sz="1200">
                <a:solidFill>
                  <a:schemeClr val="tx1"/>
                </a:solidFill>
              </a:rPr>
              <a:pPr/>
              <a:t>8</a:t>
            </a:fld>
            <a:endParaRPr lang="en-US" sz="1200">
              <a:solidFill>
                <a:schemeClr val="tx1"/>
              </a:solidFill>
            </a:endParaRPr>
          </a:p>
        </p:txBody>
      </p:sp>
      <p:pic>
        <p:nvPicPr>
          <p:cNvPr id="2150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3810000"/>
            <a:ext cx="507206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Internet Protocols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mtClean="0">
                <a:cs typeface="Arial" pitchFamily="34" charset="0"/>
              </a:rPr>
              <a:t>Protocols</a:t>
            </a:r>
          </a:p>
          <a:p>
            <a:pPr marL="822960" lvl="1" indent="-274320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smtClean="0">
                <a:cs typeface="Arial" pitchFamily="34" charset="0"/>
              </a:rPr>
              <a:t>Rules that describe the methods used for clients and servers to communicate with each other over a network. </a:t>
            </a:r>
          </a:p>
          <a:p>
            <a:pPr marL="822960" lvl="1" indent="-274320" fontAlgn="auto">
              <a:spcAft>
                <a:spcPts val="0"/>
              </a:spcAft>
              <a:buFont typeface="Verdana"/>
              <a:buChar char="›"/>
              <a:defRPr/>
            </a:pPr>
            <a:endParaRPr lang="en-US" smtClean="0">
              <a:cs typeface="Arial" pitchFamily="34" charset="0"/>
            </a:endParaRP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smtClean="0">
                <a:cs typeface="Times New Roman" pitchFamily="18" charset="0"/>
              </a:rPr>
              <a:t>There is no </a:t>
            </a:r>
            <a:r>
              <a:rPr lang="en-US" sz="2800" i="1" smtClean="0">
                <a:cs typeface="Times New Roman" pitchFamily="18" charset="0"/>
              </a:rPr>
              <a:t>single</a:t>
            </a:r>
            <a:r>
              <a:rPr lang="en-US" sz="2800" smtClean="0">
                <a:cs typeface="Times New Roman" pitchFamily="18" charset="0"/>
              </a:rPr>
              <a:t> protocol that makes the Internet and Web work.</a:t>
            </a:r>
            <a:br>
              <a:rPr lang="en-US" sz="2800" smtClean="0">
                <a:cs typeface="Times New Roman" pitchFamily="18" charset="0"/>
              </a:rPr>
            </a:br>
            <a:endParaRPr lang="en-US" sz="2800" smtClean="0">
              <a:cs typeface="Times New Roman" pitchFamily="18" charset="0"/>
            </a:endParaRP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smtClean="0">
                <a:cs typeface="Times New Roman" pitchFamily="18" charset="0"/>
              </a:rPr>
              <a:t>A number of protocols with specific functions are needed. 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EE2EDCE-62D6-4797-9DC8-54CE5BA6D9F7}" type="slidenum">
              <a:rPr lang="en-US" sz="1200">
                <a:solidFill>
                  <a:schemeClr val="tx1"/>
                </a:solidFill>
              </a:rPr>
              <a:pPr/>
              <a:t>9</a:t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Common Internet Protocols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smtClean="0">
                <a:cs typeface="Arial" pitchFamily="34" charset="0"/>
              </a:rPr>
              <a:t>Official Communication Protocol: TCP/IP</a:t>
            </a:r>
          </a:p>
          <a:p>
            <a:endParaRPr lang="en-US" sz="2800" smtClean="0">
              <a:cs typeface="Arial" pitchFamily="34" charset="0"/>
            </a:endParaRPr>
          </a:p>
          <a:p>
            <a:endParaRPr lang="en-US" sz="2800" smtClean="0">
              <a:cs typeface="Arial" pitchFamily="34" charset="0"/>
            </a:endParaRPr>
          </a:p>
          <a:p>
            <a:endParaRPr lang="en-US" sz="2800" smtClean="0">
              <a:cs typeface="Arial" pitchFamily="34" charset="0"/>
            </a:endParaRPr>
          </a:p>
          <a:p>
            <a:r>
              <a:rPr lang="en-US" sz="2800" smtClean="0">
                <a:cs typeface="Arial" pitchFamily="34" charset="0"/>
              </a:rPr>
              <a:t>Specialized Protocols:</a:t>
            </a:r>
          </a:p>
          <a:p>
            <a:pPr lvl="1"/>
            <a:r>
              <a:rPr lang="en-US" sz="2400" smtClean="0">
                <a:cs typeface="Arial" pitchFamily="34" charset="0"/>
              </a:rPr>
              <a:t>File Transfer: FTP</a:t>
            </a:r>
          </a:p>
          <a:p>
            <a:pPr lvl="1"/>
            <a:r>
              <a:rPr lang="en-US" sz="2400" smtClean="0">
                <a:cs typeface="Arial" pitchFamily="34" charset="0"/>
              </a:rPr>
              <a:t>E-mail: SMTP, POP3, IMAP</a:t>
            </a:r>
          </a:p>
          <a:p>
            <a:pPr lvl="1"/>
            <a:r>
              <a:rPr lang="en-US" sz="2400" smtClean="0">
                <a:cs typeface="Arial" pitchFamily="34" charset="0"/>
              </a:rPr>
              <a:t>Websites: HTTP</a:t>
            </a:r>
          </a:p>
          <a:p>
            <a:pPr>
              <a:buFont typeface="Wingdings 2" pitchFamily="18" charset="2"/>
              <a:buNone/>
            </a:pPr>
            <a:r>
              <a:rPr lang="en-US" sz="2800" smtClean="0">
                <a:cs typeface="Arial" pitchFamily="34" charset="0"/>
              </a:rPr>
              <a:t> </a:t>
            </a:r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8BDD3365-A376-47EE-9DE6-C09F545DDCC3}" type="slidenum">
              <a:rPr lang="en-US" sz="1200">
                <a:solidFill>
                  <a:schemeClr val="tx1"/>
                </a:solidFill>
              </a:rPr>
              <a:pPr/>
              <a:t>10</a:t>
            </a:fld>
            <a:endParaRPr lang="en-US" sz="1200">
              <a:solidFill>
                <a:schemeClr val="tx1"/>
              </a:solidFill>
            </a:endParaRPr>
          </a:p>
        </p:txBody>
      </p:sp>
      <p:pic>
        <p:nvPicPr>
          <p:cNvPr id="23557" name="Picture 4" descr="Packet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514600"/>
            <a:ext cx="422910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en-US" smtClean="0">
                <a:solidFill>
                  <a:schemeClr val="tx2">
                    <a:satMod val="130000"/>
                  </a:schemeClr>
                </a:solidFill>
              </a:rPr>
              <a:t>HTTP</a:t>
            </a:r>
            <a:br>
              <a:rPr lang="en-US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smtClean="0">
                <a:solidFill>
                  <a:schemeClr val="tx2">
                    <a:satMod val="130000"/>
                  </a:schemeClr>
                </a:solidFill>
              </a:rPr>
              <a:t>Hypertext Transfer Protocol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>
                <a:cs typeface="Arial" pitchFamily="34" charset="0"/>
              </a:rPr>
              <a:t>A set of rules for exchanging files such as text, graphic images, sound, video, and other multimedia files on the Web.</a:t>
            </a:r>
            <a:br>
              <a:rPr lang="en-US" sz="2800" dirty="0" smtClean="0">
                <a:cs typeface="Arial" pitchFamily="34" charset="0"/>
              </a:rPr>
            </a:br>
            <a:r>
              <a:rPr lang="en-US" sz="2800" dirty="0" smtClean="0">
                <a:cs typeface="Arial" pitchFamily="34" charset="0"/>
              </a:rPr>
              <a:t> 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en-US" sz="2800" dirty="0" smtClean="0">
              <a:cs typeface="Arial" pitchFamily="34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en-US" sz="2800" dirty="0" smtClean="0">
              <a:cs typeface="Arial" pitchFamily="34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en-US" sz="2400" dirty="0" smtClean="0">
              <a:cs typeface="Arial" pitchFamily="34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smtClean="0">
                <a:cs typeface="Arial" pitchFamily="34" charset="0"/>
              </a:rPr>
              <a:t>Web browsers send HTTP requests for web pages and their associated files.</a:t>
            </a:r>
            <a:br>
              <a:rPr lang="en-US" sz="2400" dirty="0" smtClean="0">
                <a:cs typeface="Arial" pitchFamily="34" charset="0"/>
              </a:rPr>
            </a:br>
            <a:endParaRPr lang="en-US" sz="2400" dirty="0" smtClean="0">
              <a:cs typeface="Arial" pitchFamily="34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smtClean="0">
                <a:cs typeface="Arial" pitchFamily="34" charset="0"/>
              </a:rPr>
              <a:t>Web servers send HTTP responses back to the web browsers.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8C07556-B0AE-4239-B9E8-50D1CF447371}" type="slidenum">
              <a:rPr lang="en-US" sz="1200">
                <a:solidFill>
                  <a:schemeClr val="tx1"/>
                </a:solidFill>
              </a:rPr>
              <a:pPr/>
              <a:t>11</a:t>
            </a:fld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24581" name="laptop"/>
          <p:cNvSpPr>
            <a:spLocks noEditPoints="1" noChangeArrowheads="1"/>
          </p:cNvSpPr>
          <p:nvPr/>
        </p:nvSpPr>
        <p:spPr bwMode="auto">
          <a:xfrm>
            <a:off x="2590800" y="2895600"/>
            <a:ext cx="1809750" cy="13620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0 h 21600"/>
              <a:gd name="T6" fmla="*/ 2147483647 w 21600"/>
              <a:gd name="T7" fmla="*/ 2147483647 h 21600"/>
              <a:gd name="T8" fmla="*/ 2147483647 w 21600"/>
              <a:gd name="T9" fmla="*/ 0 h 21600"/>
              <a:gd name="T10" fmla="*/ 2147483647 w 21600"/>
              <a:gd name="T11" fmla="*/ 2147483647 h 21600"/>
              <a:gd name="T12" fmla="*/ 0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4445 w 21600"/>
              <a:gd name="T25" fmla="*/ 1858 h 21600"/>
              <a:gd name="T26" fmla="*/ 17311 w 21600"/>
              <a:gd name="T27" fmla="*/ 12323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2" name="tower"/>
          <p:cNvSpPr>
            <a:spLocks noEditPoints="1" noChangeArrowheads="1"/>
          </p:cNvSpPr>
          <p:nvPr/>
        </p:nvSpPr>
        <p:spPr bwMode="auto">
          <a:xfrm>
            <a:off x="6172200" y="2438400"/>
            <a:ext cx="904875" cy="1809750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0 h 21600"/>
              <a:gd name="T6" fmla="*/ 2147483647 w 21600"/>
              <a:gd name="T7" fmla="*/ 0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w 21600"/>
              <a:gd name="T17" fmla="*/ 2147483647 h 21600"/>
              <a:gd name="T18" fmla="*/ 0 w 21600"/>
              <a:gd name="T19" fmla="*/ 2147483647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459 w 21600"/>
              <a:gd name="T31" fmla="*/ 22540 h 21600"/>
              <a:gd name="T32" fmla="*/ 21485 w 21600"/>
              <a:gd name="T33" fmla="*/ 270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3" name="Right Arrow 6"/>
          <p:cNvSpPr>
            <a:spLocks noChangeArrowheads="1"/>
          </p:cNvSpPr>
          <p:nvPr/>
        </p:nvSpPr>
        <p:spPr bwMode="auto">
          <a:xfrm>
            <a:off x="4572000" y="3048000"/>
            <a:ext cx="1295400" cy="304800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584" name="Right Arrow 7"/>
          <p:cNvSpPr>
            <a:spLocks noChangeArrowheads="1"/>
          </p:cNvSpPr>
          <p:nvPr/>
        </p:nvSpPr>
        <p:spPr bwMode="auto">
          <a:xfrm rot="10800000">
            <a:off x="4572000" y="3581400"/>
            <a:ext cx="1295400" cy="304800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585" name="TextBox 8"/>
          <p:cNvSpPr txBox="1">
            <a:spLocks noChangeArrowheads="1"/>
          </p:cNvSpPr>
          <p:nvPr/>
        </p:nvSpPr>
        <p:spPr bwMode="auto">
          <a:xfrm>
            <a:off x="4495800" y="2730500"/>
            <a:ext cx="14049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>
                <a:latin typeface="Arial" pitchFamily="34" charset="0"/>
                <a:cs typeface="Arial" pitchFamily="34" charset="0"/>
              </a:rPr>
              <a:t>HTTP Request</a:t>
            </a:r>
          </a:p>
        </p:txBody>
      </p:sp>
      <p:sp>
        <p:nvSpPr>
          <p:cNvPr id="24586" name="TextBox 17"/>
          <p:cNvSpPr txBox="1">
            <a:spLocks noChangeArrowheads="1"/>
          </p:cNvSpPr>
          <p:nvPr/>
        </p:nvSpPr>
        <p:spPr bwMode="auto">
          <a:xfrm>
            <a:off x="4419600" y="3873500"/>
            <a:ext cx="15541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>
                <a:latin typeface="Arial" pitchFamily="34" charset="0"/>
                <a:cs typeface="Arial" pitchFamily="34" charset="0"/>
              </a:rPr>
              <a:t>HTTP Response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576263"/>
            <a:ext cx="7381875" cy="566737"/>
          </a:xfrm>
        </p:spPr>
        <p:txBody>
          <a:bodyPr>
            <a:normAutofit fontScale="90000"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en-US" smtClean="0">
                <a:solidFill>
                  <a:schemeClr val="tx2">
                    <a:satMod val="130000"/>
                  </a:schemeClr>
                </a:solidFill>
              </a:rPr>
              <a:t>IP Address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833755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cs typeface="Arial" pitchFamily="34" charset="0"/>
              </a:rPr>
              <a:t>Each device connected to the Internet has a unique numeric IP address. </a:t>
            </a:r>
          </a:p>
          <a:p>
            <a:pPr>
              <a:lnSpc>
                <a:spcPct val="90000"/>
              </a:lnSpc>
            </a:pPr>
            <a:endParaRPr lang="en-US" sz="2800" smtClean="0"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smtClean="0">
                <a:cs typeface="Arial" pitchFamily="34" charset="0"/>
              </a:rPr>
              <a:t>These addresses consist of a set of four groups of numbers, called octets. </a:t>
            </a:r>
            <a:br>
              <a:rPr lang="en-US" sz="2800" smtClean="0">
                <a:cs typeface="Arial" pitchFamily="34" charset="0"/>
              </a:rPr>
            </a:br>
            <a:r>
              <a:rPr lang="en-US" sz="1000" smtClean="0">
                <a:cs typeface="Arial" pitchFamily="34" charset="0"/>
              </a:rPr>
              <a:t/>
            </a:r>
            <a:br>
              <a:rPr lang="en-US" sz="1000" smtClean="0">
                <a:cs typeface="Arial" pitchFamily="34" charset="0"/>
              </a:rPr>
            </a:br>
            <a:r>
              <a:rPr lang="en-US" sz="2800" smtClean="0"/>
              <a:t> 74.125.73.106</a:t>
            </a:r>
            <a:r>
              <a:rPr lang="en-US" sz="2800" smtClean="0">
                <a:latin typeface="Sabon-Roman" charset="0"/>
                <a:cs typeface="Arial" pitchFamily="34" charset="0"/>
              </a:rPr>
              <a:t> will get you Google!</a:t>
            </a:r>
          </a:p>
          <a:p>
            <a:pPr>
              <a:lnSpc>
                <a:spcPct val="90000"/>
              </a:lnSpc>
            </a:pPr>
            <a:endParaRPr lang="en-US" sz="900" smtClean="0"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smtClean="0">
                <a:cs typeface="Times New Roman" pitchFamily="18" charset="0"/>
              </a:rPr>
              <a:t>An IP address may correspond to a domain name. </a:t>
            </a:r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B1AD756-C948-475C-B89A-CB1DCD8D0E43}" type="slidenum">
              <a:rPr lang="en-US" sz="1200">
                <a:solidFill>
                  <a:schemeClr val="tx1"/>
                </a:solidFill>
              </a:rPr>
              <a:pPr/>
              <a:t>12</a:t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Domain Name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752600"/>
            <a:ext cx="8305800" cy="4572000"/>
          </a:xfrm>
        </p:spPr>
        <p:txBody>
          <a:bodyPr>
            <a:normAutofit/>
          </a:bodyPr>
          <a:lstStyle/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cs typeface="Arial" pitchFamily="34" charset="0"/>
              </a:rPr>
              <a:t>Locates an organization or other entity on the Internet</a:t>
            </a:r>
            <a:r>
              <a:rPr lang="en-US" dirty="0" smtClean="0"/>
              <a:t> </a:t>
            </a:r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/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Domain Name System</a:t>
            </a:r>
          </a:p>
          <a:p>
            <a:pPr marL="640080" lvl="1" indent="-237744" fontAlgn="auto">
              <a:lnSpc>
                <a:spcPct val="90000"/>
              </a:lnSpc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cs typeface="Arial" pitchFamily="34" charset="0"/>
              </a:rPr>
              <a:t>Divides the Internet into logical groups and understandable names</a:t>
            </a:r>
          </a:p>
          <a:p>
            <a:pPr marL="640080" lvl="1" indent="-237744" fontAlgn="auto">
              <a:lnSpc>
                <a:spcPct val="90000"/>
              </a:lnSpc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cs typeface="Times New Roman" pitchFamily="18" charset="0"/>
              </a:rPr>
              <a:t>Associates unique computer IP Addresses with the text-based domain names you type into a web browser</a:t>
            </a:r>
          </a:p>
          <a:p>
            <a:pPr marL="1255014" lvl="2" indent="-514350" fontAlgn="auto">
              <a:lnSpc>
                <a:spcPct val="90000"/>
              </a:lnSpc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cs typeface="Arial" pitchFamily="34" charset="0"/>
              </a:rPr>
              <a:t>Browser: </a:t>
            </a:r>
            <a:r>
              <a:rPr lang="en-US" dirty="0" smtClean="0">
                <a:cs typeface="Times New Roman" pitchFamily="18" charset="0"/>
              </a:rPr>
              <a:t>http://google.com </a:t>
            </a:r>
          </a:p>
          <a:p>
            <a:pPr marL="1255014" lvl="2" indent="-514350" fontAlgn="auto">
              <a:lnSpc>
                <a:spcPct val="90000"/>
              </a:lnSpc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cs typeface="Times New Roman" pitchFamily="18" charset="0"/>
                <a:sym typeface="Wingdings" pitchFamily="2" charset="2"/>
              </a:rPr>
              <a:t>IP Address: </a:t>
            </a:r>
            <a:r>
              <a:rPr lang="en-US" dirty="0" smtClean="0"/>
              <a:t>74.125.73.106</a:t>
            </a:r>
            <a:br>
              <a:rPr lang="en-US" dirty="0" smtClean="0"/>
            </a:br>
            <a:endParaRPr lang="en-US" dirty="0" smtClean="0">
              <a:latin typeface="Sabon-Roman" charset="0"/>
              <a:cs typeface="Arial" pitchFamily="34" charset="0"/>
            </a:endParaRPr>
          </a:p>
          <a:p>
            <a:pPr marL="640080" lvl="1" indent="-237744" fontAlgn="auto">
              <a:lnSpc>
                <a:spcPct val="90000"/>
              </a:lnSpc>
              <a:spcAft>
                <a:spcPts val="0"/>
              </a:spcAft>
              <a:buFont typeface="Verdana"/>
              <a:buChar char="◦"/>
              <a:defRPr/>
            </a:pPr>
            <a:endParaRPr lang="en-US" dirty="0" smtClean="0">
              <a:cs typeface="Arial" pitchFamily="34" charset="0"/>
            </a:endParaRPr>
          </a:p>
        </p:txBody>
      </p:sp>
      <p:sp>
        <p:nvSpPr>
          <p:cNvPr id="2662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F2EDA903-F0BE-4695-9A77-58D155290CEB}" type="slidenum">
              <a:rPr lang="en-US" sz="1200">
                <a:solidFill>
                  <a:schemeClr val="tx1"/>
                </a:solidFill>
              </a:rPr>
              <a:pPr/>
              <a:t>13</a:t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URI</a:t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Uniform Resource Indicator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6705600" y="1676400"/>
            <a:ext cx="2435225" cy="4191000"/>
          </a:xfrm>
        </p:spPr>
        <p:txBody>
          <a:bodyPr>
            <a:normAutofit/>
          </a:bodyPr>
          <a:lstStyle/>
          <a:p>
            <a:pPr marL="448056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800" b="1" dirty="0" smtClean="0">
                <a:cs typeface="Arial" pitchFamily="34" charset="0"/>
              </a:rPr>
              <a:t>URL</a:t>
            </a:r>
            <a:r>
              <a:rPr lang="en-US" sz="2800" dirty="0" smtClean="0">
                <a:cs typeface="Arial" pitchFamily="34" charset="0"/>
              </a:rPr>
              <a:t> </a:t>
            </a:r>
            <a:br>
              <a:rPr lang="en-US" sz="2800" dirty="0" smtClean="0">
                <a:cs typeface="Arial" pitchFamily="34" charset="0"/>
              </a:rPr>
            </a:br>
            <a:r>
              <a:rPr lang="en-US" sz="2800" dirty="0" smtClean="0">
                <a:cs typeface="Arial" pitchFamily="34" charset="0"/>
              </a:rPr>
              <a:t>Uniform Resource Locator</a:t>
            </a:r>
          </a:p>
          <a:p>
            <a:pPr marL="448056" indent="-384048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000" dirty="0" smtClean="0">
                <a:cs typeface="Arial" pitchFamily="34" charset="0"/>
              </a:rPr>
              <a:t>     Represents </a:t>
            </a:r>
            <a:br>
              <a:rPr lang="en-US" sz="2000" dirty="0" smtClean="0">
                <a:cs typeface="Arial" pitchFamily="34" charset="0"/>
              </a:rPr>
            </a:br>
            <a:r>
              <a:rPr lang="en-US" sz="2000" dirty="0" smtClean="0">
                <a:cs typeface="Arial" pitchFamily="34" charset="0"/>
              </a:rPr>
              <a:t>the address </a:t>
            </a:r>
            <a:br>
              <a:rPr lang="en-US" sz="2000" dirty="0" smtClean="0">
                <a:cs typeface="Arial" pitchFamily="34" charset="0"/>
              </a:rPr>
            </a:br>
            <a:r>
              <a:rPr lang="en-US" sz="2000" dirty="0" smtClean="0">
                <a:cs typeface="Arial" pitchFamily="34" charset="0"/>
              </a:rPr>
              <a:t>of a resource on the Internet</a:t>
            </a:r>
            <a:r>
              <a:rPr lang="en-US" sz="1400" dirty="0" smtClean="0">
                <a:cs typeface="Arial" pitchFamily="34" charset="0"/>
              </a:rPr>
              <a:t>.</a:t>
            </a:r>
            <a:r>
              <a:rPr lang="en-US" sz="2000" dirty="0" smtClean="0">
                <a:cs typeface="Arial" pitchFamily="34" charset="0"/>
              </a:rPr>
              <a:t> 	</a:t>
            </a:r>
            <a:br>
              <a:rPr lang="en-US" sz="2000" dirty="0" smtClean="0">
                <a:cs typeface="Arial" pitchFamily="34" charset="0"/>
              </a:rPr>
            </a:br>
            <a:endParaRPr lang="en-US" sz="2000" dirty="0" smtClean="0">
              <a:cs typeface="Arial" pitchFamily="34" charset="0"/>
            </a:endParaRP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en-US" sz="2000" dirty="0" smtClean="0">
              <a:cs typeface="Arial" pitchFamily="34" charset="0"/>
            </a:endParaRPr>
          </a:p>
          <a:p>
            <a:pPr marL="822960" lvl="1" indent="-274320" fontAlgn="auto">
              <a:spcAft>
                <a:spcPts val="0"/>
              </a:spcAft>
              <a:buFont typeface="Verdana"/>
              <a:buChar char="›"/>
              <a:defRPr/>
            </a:pPr>
            <a:endParaRPr lang="en-US" sz="1800" dirty="0" smtClean="0">
              <a:cs typeface="Arial" pitchFamily="34" charset="0"/>
            </a:endParaRP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31C6394A-F59F-43AD-A048-03FD783E2391}" type="slidenum">
              <a:rPr lang="en-US" sz="1200">
                <a:solidFill>
                  <a:schemeClr val="tx1"/>
                </a:solidFill>
              </a:rPr>
              <a:pPr/>
              <a:t>14</a:t>
            </a:fld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2362200" y="27384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2362200" y="27384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765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133600"/>
            <a:ext cx="500062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495800"/>
            <a:ext cx="6477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en-US" smtClean="0">
                <a:solidFill>
                  <a:schemeClr val="tx2">
                    <a:satMod val="130000"/>
                  </a:schemeClr>
                </a:solidFill>
              </a:rPr>
              <a:t>TLD</a:t>
            </a:r>
            <a:br>
              <a:rPr lang="en-US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smtClean="0">
                <a:solidFill>
                  <a:schemeClr val="tx2">
                    <a:satMod val="130000"/>
                  </a:schemeClr>
                </a:solidFill>
              </a:rPr>
              <a:t>Top-Level Domain Name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676400"/>
            <a:ext cx="8716963" cy="4800600"/>
          </a:xfrm>
        </p:spPr>
        <p:txBody>
          <a:bodyPr/>
          <a:lstStyle/>
          <a:p>
            <a:r>
              <a:rPr lang="en-US" smtClean="0">
                <a:cs typeface="Arial" pitchFamily="34" charset="0"/>
              </a:rPr>
              <a:t>A top-level domain (TLD) identifies the right-most part of the domain name</a:t>
            </a:r>
            <a:r>
              <a:rPr lang="en-US" smtClean="0"/>
              <a:t>.</a:t>
            </a:r>
          </a:p>
          <a:p>
            <a:endParaRPr lang="en-US" smtClean="0"/>
          </a:p>
          <a:p>
            <a:r>
              <a:rPr lang="en-US" smtClean="0"/>
              <a:t>Some generic TLDs:</a:t>
            </a:r>
            <a:br>
              <a:rPr lang="en-US" smtClean="0"/>
            </a:br>
            <a:r>
              <a:rPr lang="en-US" smtClean="0"/>
              <a:t>.com, .org, .net, .mil, .gov, .edu, .int, .aero, .asia, .cat, .jobs, .name, .biz, .museum, .info, .coop, .pro, .travel</a:t>
            </a:r>
          </a:p>
        </p:txBody>
      </p:sp>
      <p:sp>
        <p:nvSpPr>
          <p:cNvPr id="2867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7E495A85-113B-4EAA-8CC1-3E878671D6C6}" type="slidenum">
              <a:rPr lang="en-US" sz="1200">
                <a:solidFill>
                  <a:schemeClr val="tx1"/>
                </a:solidFill>
              </a:rPr>
              <a:pPr/>
              <a:t>15</a:t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576263"/>
            <a:ext cx="7381875" cy="566737"/>
          </a:xfrm>
        </p:spPr>
        <p:txBody>
          <a:bodyPr>
            <a:normAutofit fontScale="90000"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Domain Name System</a:t>
            </a:r>
          </a:p>
        </p:txBody>
      </p:sp>
      <p:sp>
        <p:nvSpPr>
          <p:cNvPr id="30723" name="Content Placeholder 5"/>
          <p:cNvSpPr>
            <a:spLocks noGrp="1"/>
          </p:cNvSpPr>
          <p:nvPr>
            <p:ph idx="1"/>
          </p:nvPr>
        </p:nvSpPr>
        <p:spPr>
          <a:xfrm>
            <a:off x="685800" y="1143000"/>
            <a:ext cx="8248650" cy="5105400"/>
          </a:xfrm>
        </p:spPr>
        <p:txBody>
          <a:bodyPr/>
          <a:lstStyle/>
          <a:p>
            <a:r>
              <a:rPr lang="en-US" sz="2800" smtClean="0"/>
              <a:t>The Domain Name System (DNS) associates </a:t>
            </a:r>
            <a:br>
              <a:rPr lang="en-US" sz="2800" smtClean="0"/>
            </a:br>
            <a:r>
              <a:rPr lang="en-US" sz="2800" smtClean="0"/>
              <a:t>Domain Names with IP addresses</a:t>
            </a:r>
            <a:r>
              <a:rPr lang="en-US" smtClean="0"/>
              <a:t>.</a:t>
            </a:r>
          </a:p>
          <a:p>
            <a:endParaRPr lang="en-US" smtClean="0"/>
          </a:p>
        </p:txBody>
      </p:sp>
      <p:sp>
        <p:nvSpPr>
          <p:cNvPr id="3072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3117D7B-415E-489B-AA47-110ED9B56F6D}" type="slidenum">
              <a:rPr lang="en-US" sz="1200">
                <a:solidFill>
                  <a:schemeClr val="tx1"/>
                </a:solidFill>
              </a:rPr>
              <a:pPr/>
              <a:t>16</a:t>
            </a:fld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6553200" y="6477000"/>
            <a:ext cx="2133600" cy="244475"/>
          </a:xfrm>
          <a:prstGeom prst="rect">
            <a:avLst/>
          </a:prstGeom>
          <a:noFill/>
        </p:spPr>
        <p:txBody>
          <a:bodyPr anchor="b"/>
          <a:lstStyle/>
          <a:p>
            <a:pPr algn="ctr" eaLnBrk="1" hangingPunct="1">
              <a:defRPr/>
            </a:pPr>
            <a:fld id="{399D6EF2-2F53-41DE-8588-667DE4511FBC}" type="slidenum">
              <a:rPr lang="en-US" sz="1200">
                <a:solidFill>
                  <a:schemeClr val="bg2">
                    <a:shade val="50000"/>
                    <a:satMod val="200000"/>
                  </a:schemeClr>
                </a:solidFill>
              </a:rPr>
              <a:pPr algn="ctr" eaLnBrk="1" hangingPunct="1">
                <a:defRPr/>
              </a:pPr>
              <a:t>16</a:t>
            </a:fld>
            <a:endParaRPr lang="en-US" sz="1200">
              <a:solidFill>
                <a:schemeClr val="bg2">
                  <a:shade val="50000"/>
                  <a:satMod val="200000"/>
                </a:schemeClr>
              </a:solidFill>
            </a:endParaRPr>
          </a:p>
        </p:txBody>
      </p:sp>
      <p:sp>
        <p:nvSpPr>
          <p:cNvPr id="30726" name="Rectangle 28"/>
          <p:cNvSpPr>
            <a:spLocks noChangeArrowheads="1"/>
          </p:cNvSpPr>
          <p:nvPr/>
        </p:nvSpPr>
        <p:spPr bwMode="auto">
          <a:xfrm>
            <a:off x="457200" y="3581400"/>
            <a:ext cx="2438400" cy="533400"/>
          </a:xfrm>
          <a:prstGeom prst="rect">
            <a:avLst/>
          </a:prstGeom>
          <a:solidFill>
            <a:schemeClr val="accent3">
              <a:alpha val="66000"/>
            </a:schemeClr>
          </a:solidFill>
          <a:ln>
            <a:noFill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27" name="Rectangle 25"/>
          <p:cNvSpPr>
            <a:spLocks noChangeArrowheads="1"/>
          </p:cNvSpPr>
          <p:nvPr/>
        </p:nvSpPr>
        <p:spPr bwMode="auto">
          <a:xfrm>
            <a:off x="457200" y="2133600"/>
            <a:ext cx="7315200" cy="1447800"/>
          </a:xfrm>
          <a:prstGeom prst="rect">
            <a:avLst/>
          </a:prstGeom>
          <a:solidFill>
            <a:schemeClr val="accent3">
              <a:alpha val="66000"/>
            </a:schemeClr>
          </a:solidFill>
          <a:ln>
            <a:noFill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>
            <a:off x="3352800" y="2743200"/>
            <a:ext cx="2057400" cy="0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3352800" y="2209800"/>
            <a:ext cx="2055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/>
              <a:t>Domain Name</a:t>
            </a:r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H="1">
            <a:off x="3276600" y="3276600"/>
            <a:ext cx="2209800" cy="0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3505200" y="2819400"/>
            <a:ext cx="1633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/>
              <a:t>IP Address</a:t>
            </a:r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>
            <a:off x="3352800" y="4419600"/>
            <a:ext cx="2209800" cy="0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3238500" y="3505200"/>
            <a:ext cx="29670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Use TPC/IP </a:t>
            </a:r>
            <a:br>
              <a:rPr lang="en-US"/>
            </a:br>
            <a:r>
              <a:rPr lang="en-US"/>
              <a:t>to send HTTP Request</a:t>
            </a:r>
          </a:p>
        </p:txBody>
      </p:sp>
      <p:pic>
        <p:nvPicPr>
          <p:cNvPr id="43022" name="Picture 14" descr="MCj0424790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4114800"/>
            <a:ext cx="170815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7800975" y="3352800"/>
            <a:ext cx="9890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Web </a:t>
            </a:r>
            <a:br>
              <a:rPr lang="en-US"/>
            </a:br>
            <a:r>
              <a:rPr lang="en-US"/>
              <a:t>Server</a:t>
            </a:r>
          </a:p>
        </p:txBody>
      </p:sp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3059113" y="4648200"/>
            <a:ext cx="39512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Use TCP/IP </a:t>
            </a:r>
            <a:br>
              <a:rPr lang="en-US"/>
            </a:br>
            <a:r>
              <a:rPr lang="en-US"/>
              <a:t>to send HTTP Responses</a:t>
            </a:r>
            <a:br>
              <a:rPr lang="en-US"/>
            </a:br>
            <a:r>
              <a:rPr lang="en-US"/>
              <a:t>with web page files &amp; images</a:t>
            </a:r>
          </a:p>
        </p:txBody>
      </p:sp>
      <p:sp>
        <p:nvSpPr>
          <p:cNvPr id="30737" name="Line 17"/>
          <p:cNvSpPr>
            <a:spLocks noChangeShapeType="1"/>
          </p:cNvSpPr>
          <p:nvPr/>
        </p:nvSpPr>
        <p:spPr bwMode="auto">
          <a:xfrm flipH="1">
            <a:off x="3429000" y="5867400"/>
            <a:ext cx="2209800" cy="0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3028" name="AutoShape 29"/>
          <p:cNvSpPr>
            <a:spLocks noChangeArrowheads="1"/>
          </p:cNvSpPr>
          <p:nvPr/>
        </p:nvSpPr>
        <p:spPr bwMode="auto">
          <a:xfrm>
            <a:off x="6248400" y="2209800"/>
            <a:ext cx="1066800" cy="838200"/>
          </a:xfrm>
          <a:prstGeom prst="flowChartMagneticDisk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39" name="Text Box 22"/>
          <p:cNvSpPr txBox="1">
            <a:spLocks noChangeArrowheads="1"/>
          </p:cNvSpPr>
          <p:nvPr/>
        </p:nvSpPr>
        <p:spPr bwMode="auto">
          <a:xfrm>
            <a:off x="533400" y="3276600"/>
            <a:ext cx="2438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Web Browser requests web page</a:t>
            </a:r>
          </a:p>
        </p:txBody>
      </p:sp>
      <p:sp>
        <p:nvSpPr>
          <p:cNvPr id="30740" name="Text Box 24"/>
          <p:cNvSpPr txBox="1">
            <a:spLocks noChangeArrowheads="1"/>
          </p:cNvSpPr>
          <p:nvPr/>
        </p:nvSpPr>
        <p:spPr bwMode="auto">
          <a:xfrm>
            <a:off x="457200" y="5715000"/>
            <a:ext cx="2438400" cy="830263"/>
          </a:xfrm>
          <a:prstGeom prst="rect">
            <a:avLst/>
          </a:prstGeom>
          <a:solidFill>
            <a:schemeClr val="accent3">
              <a:alpha val="66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dirty="0" smtClean="0"/>
              <a:t>Web Browser</a:t>
            </a:r>
            <a:br>
              <a:rPr lang="en-US" dirty="0" smtClean="0"/>
            </a:br>
            <a:r>
              <a:rPr lang="en-US" dirty="0" smtClean="0"/>
              <a:t>displays web page</a:t>
            </a:r>
          </a:p>
        </p:txBody>
      </p:sp>
      <p:sp>
        <p:nvSpPr>
          <p:cNvPr id="43031" name="AutoShape 30"/>
          <p:cNvSpPr>
            <a:spLocks noChangeArrowheads="1"/>
          </p:cNvSpPr>
          <p:nvPr/>
        </p:nvSpPr>
        <p:spPr bwMode="auto">
          <a:xfrm>
            <a:off x="6553200" y="2590800"/>
            <a:ext cx="1066800" cy="838200"/>
          </a:xfrm>
          <a:prstGeom prst="flowChartMagneticDisk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43032" name="AutoShape 5"/>
          <p:cNvSpPr>
            <a:spLocks noChangeArrowheads="1"/>
          </p:cNvSpPr>
          <p:nvPr/>
        </p:nvSpPr>
        <p:spPr bwMode="auto">
          <a:xfrm>
            <a:off x="5791200" y="2514600"/>
            <a:ext cx="1143000" cy="838200"/>
          </a:xfrm>
          <a:prstGeom prst="flowChartMagneticDisk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dirty="0"/>
              <a:t>DNS</a:t>
            </a:r>
          </a:p>
        </p:txBody>
      </p:sp>
      <p:pic>
        <p:nvPicPr>
          <p:cNvPr id="30743" name="Picture 26" descr="C:\Users\DrMorris\AppData\Local\Microsoft\Windows\Temporary Internet Files\Content.IE5\RS65XFFE\MC900439833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1981200"/>
            <a:ext cx="1422400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4" name="Picture 18" descr="MCj04316420000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85900" y="4343400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305675" cy="914400"/>
          </a:xfrm>
        </p:spPr>
        <p:txBody>
          <a:bodyPr>
            <a:normAutofit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satMod val="130000"/>
                  </a:schemeClr>
                </a:solidFill>
              </a:rPr>
              <a:t>Markup Languages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95400"/>
            <a:ext cx="8229600" cy="4572000"/>
          </a:xfrm>
        </p:spPr>
        <p:txBody>
          <a:bodyPr>
            <a:normAutofit/>
          </a:bodyPr>
          <a:lstStyle/>
          <a:p>
            <a:pPr marL="447675"/>
            <a:r>
              <a:rPr lang="en-US" smtClean="0"/>
              <a:t>SGML – Standard Generalized Markup Language</a:t>
            </a:r>
          </a:p>
          <a:p>
            <a:pPr marL="822325" lvl="1">
              <a:buFont typeface="Verdana" pitchFamily="34" charset="0"/>
              <a:buChar char="›"/>
            </a:pPr>
            <a:r>
              <a:rPr lang="en-US" smtClean="0">
                <a:cs typeface="Arial" pitchFamily="34" charset="0"/>
              </a:rPr>
              <a:t>A standard for specifying a markup language or tag set</a:t>
            </a:r>
            <a:r>
              <a:rPr lang="en-US" smtClean="0"/>
              <a:t> </a:t>
            </a:r>
            <a:br>
              <a:rPr lang="en-US" smtClean="0"/>
            </a:br>
            <a:endParaRPr lang="en-US" smtClean="0"/>
          </a:p>
          <a:p>
            <a:pPr marL="447675"/>
            <a:r>
              <a:rPr lang="en-US" smtClean="0"/>
              <a:t>HTML – Hypertext Markup Language</a:t>
            </a:r>
          </a:p>
          <a:p>
            <a:pPr marL="822325" lvl="1">
              <a:buFont typeface="Verdana" pitchFamily="34" charset="0"/>
              <a:buChar char="›"/>
            </a:pPr>
            <a:r>
              <a:rPr lang="en-US" smtClean="0">
                <a:cs typeface="Arial" pitchFamily="34" charset="0"/>
              </a:rPr>
              <a:t>The set of markup symbols or codes placed in a file intended for display on a web browser. </a:t>
            </a:r>
          </a:p>
          <a:p>
            <a:pPr marL="1104900" lvl="2">
              <a:buFont typeface="Wingdings 2" pitchFamily="18" charset="2"/>
              <a:buChar char=""/>
            </a:pPr>
            <a:r>
              <a:rPr lang="en-US" smtClean="0">
                <a:cs typeface="Arial" pitchFamily="34" charset="0"/>
              </a:rPr>
              <a:t>Element or tag – individual markup code</a:t>
            </a:r>
          </a:p>
          <a:p>
            <a:pPr marL="1104900" lvl="2">
              <a:buFont typeface="Wingdings 2" pitchFamily="18" charset="2"/>
              <a:buChar char=""/>
            </a:pPr>
            <a:r>
              <a:rPr lang="en-US" smtClean="0">
                <a:cs typeface="Arial" pitchFamily="34" charset="0"/>
              </a:rPr>
              <a:t>Attribute – modifies the purpose of a tag</a:t>
            </a:r>
          </a:p>
        </p:txBody>
      </p:sp>
      <p:sp>
        <p:nvSpPr>
          <p:cNvPr id="3174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4D36BC5-980F-45BF-A3D2-913A1054B358}" type="slidenum">
              <a:rPr lang="en-US" sz="1200">
                <a:solidFill>
                  <a:schemeClr val="tx1"/>
                </a:solidFill>
              </a:rPr>
              <a:pPr/>
              <a:t>17</a:t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91673" y="2967335"/>
            <a:ext cx="43226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THANK YOU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</TotalTime>
  <Words>488</Words>
  <Application>Microsoft Office PowerPoint</Application>
  <PresentationFormat>On-screen Show (4:3)</PresentationFormat>
  <Paragraphs>144</Paragraphs>
  <Slides>18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    Basics of  Web Design</vt:lpstr>
      <vt:lpstr>Learning Outcomes</vt:lpstr>
      <vt:lpstr>The Evolution of the Internet</vt:lpstr>
      <vt:lpstr>The World Wide Web</vt:lpstr>
      <vt:lpstr>Web Standards  and the W3C Consortium</vt:lpstr>
      <vt:lpstr>Network Overview</vt:lpstr>
      <vt:lpstr>The Client/Server Model</vt:lpstr>
      <vt:lpstr>The Client/Server Model</vt:lpstr>
      <vt:lpstr>Internet Protocols</vt:lpstr>
      <vt:lpstr>Common Internet Protocols</vt:lpstr>
      <vt:lpstr>HTTP Hypertext Transfer Protocol</vt:lpstr>
      <vt:lpstr>IP Address</vt:lpstr>
      <vt:lpstr>Domain Name</vt:lpstr>
      <vt:lpstr>URI Uniform Resource Indicator</vt:lpstr>
      <vt:lpstr>TLD Top-Level Domain Name</vt:lpstr>
      <vt:lpstr>Domain Name System</vt:lpstr>
      <vt:lpstr>Markup Languages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Basics of  Web Design</dc:title>
  <dc:creator>accounting lab 1</dc:creator>
  <cp:lastModifiedBy>accounting lab 1</cp:lastModifiedBy>
  <cp:revision>6</cp:revision>
  <dcterms:created xsi:type="dcterms:W3CDTF">2020-01-13T04:53:14Z</dcterms:created>
  <dcterms:modified xsi:type="dcterms:W3CDTF">2020-01-13T05:13:05Z</dcterms:modified>
</cp:coreProperties>
</file>